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88" r:id="rId3"/>
    <p:sldId id="257" r:id="rId4"/>
    <p:sldId id="274" r:id="rId5"/>
    <p:sldId id="258" r:id="rId6"/>
    <p:sldId id="259" r:id="rId7"/>
    <p:sldId id="271" r:id="rId8"/>
    <p:sldId id="272" r:id="rId9"/>
    <p:sldId id="273" r:id="rId10"/>
    <p:sldId id="262" r:id="rId11"/>
    <p:sldId id="265" r:id="rId12"/>
    <p:sldId id="261" r:id="rId13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553" autoAdjust="0"/>
    <p:restoredTop sz="94660"/>
  </p:normalViewPr>
  <p:slideViewPr>
    <p:cSldViewPr>
      <p:cViewPr varScale="1">
        <p:scale>
          <a:sx n="116" d="100"/>
          <a:sy n="116" d="100"/>
        </p:scale>
        <p:origin x="-21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AE3C8C6-A84C-4308-8F4C-81B769180B9D}" type="datetimeFigureOut">
              <a:rPr lang="ko-KR" altLang="en-US"/>
              <a:pPr>
                <a:defRPr/>
              </a:pPr>
              <a:t>2017-01-09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45A87C5-7F20-48F9-BC69-2150086EAE76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529006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E33546FD-57AC-4F19-9FCC-490A3B6ED9F2}" type="datetimeFigureOut">
              <a:rPr lang="ko-KR" altLang="en-US"/>
              <a:pPr>
                <a:defRPr/>
              </a:pPr>
              <a:t>2017-01-09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6150A89B-20D3-4546-BD41-A0BE0129BFF6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880546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3FBDB-2797-41CC-A6B2-F96B31F3348C}" type="datetimeFigureOut">
              <a:rPr lang="ko-KR" altLang="en-US"/>
              <a:pPr>
                <a:defRPr/>
              </a:pPr>
              <a:t>2017-01-09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FD113-FFE1-4EAC-AAB0-8F9D7E9A3EA8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16B904-AF65-4249-86A4-D0CB3F36826E}" type="datetimeFigureOut">
              <a:rPr lang="ko-KR" altLang="en-US"/>
              <a:pPr>
                <a:defRPr/>
              </a:pPr>
              <a:t>2017-01-09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9E88D-634B-43E3-91CC-D54C51BFC947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E220BB-FB7A-4B48-8D8C-4E0AC93617D5}" type="datetimeFigureOut">
              <a:rPr lang="ko-KR" altLang="en-US"/>
              <a:pPr>
                <a:defRPr/>
              </a:pPr>
              <a:t>2017-01-09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EF45B-7D5A-4E8C-9A49-42811E5BFAF9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CFA77-6F2A-4082-B1B6-96C279E46940}" type="datetimeFigureOut">
              <a:rPr lang="ko-KR" altLang="en-US"/>
              <a:pPr>
                <a:defRPr/>
              </a:pPr>
              <a:t>2017-01-09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21043-4C34-4E14-A0CD-7D70DE4E9506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277111-B3E5-465C-A80A-92FD865771D4}" type="datetimeFigureOut">
              <a:rPr lang="ko-KR" altLang="en-US"/>
              <a:pPr>
                <a:defRPr/>
              </a:pPr>
              <a:t>2017-01-09</a:t>
            </a:fld>
            <a:endParaRPr lang="ko-KR" altLang="en-US" dirty="0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AB97F5-1842-434D-B999-D483C6E61B43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C0122-6995-4B7A-A302-6EF3258D4529}" type="datetimeFigureOut">
              <a:rPr lang="ko-KR" altLang="en-US"/>
              <a:pPr>
                <a:defRPr/>
              </a:pPr>
              <a:t>2017-01-09</a:t>
            </a:fld>
            <a:endParaRPr lang="ko-KR" altLang="en-US" dirty="0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42FB83-4A1D-4E7E-A5C3-D1767B00EC22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E82798-B13D-401E-88A1-CC86F39C940B}" type="datetimeFigureOut">
              <a:rPr lang="ko-KR" altLang="en-US"/>
              <a:pPr>
                <a:defRPr/>
              </a:pPr>
              <a:t>2017-01-09</a:t>
            </a:fld>
            <a:endParaRPr lang="ko-KR" altLang="en-US" dirty="0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67FC7-4056-4DCA-8775-DF619402B420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BD91C-44D8-4C8C-9382-D88B4BB3DB13}" type="datetimeFigureOut">
              <a:rPr lang="ko-KR" altLang="en-US"/>
              <a:pPr>
                <a:defRPr/>
              </a:pPr>
              <a:t>2017-01-09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3E918-B655-484A-8ABC-91D3D2290DC5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5B73C4-DAA8-44C2-8606-E0977A440C1C}" type="datetimeFigureOut">
              <a:rPr lang="ko-KR" altLang="en-US"/>
              <a:pPr>
                <a:defRPr/>
              </a:pPr>
              <a:t>2017-01-09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AF8B83-2D32-4DB1-A595-5F833BF85A1A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017D48-5F98-410E-878D-3FE1913D5B31}" type="datetimeFigureOut">
              <a:rPr lang="ko-KR" altLang="en-US"/>
              <a:pPr>
                <a:defRPr/>
              </a:pPr>
              <a:t>2017-01-09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D957B-6671-4C87-8234-662C827EED4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10BCE-BDA9-4106-8843-27B9F57E266E}" type="datetimeFigureOut">
              <a:rPr lang="ko-KR" altLang="en-US"/>
              <a:pPr>
                <a:defRPr/>
              </a:pPr>
              <a:t>2017-01-09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C1AB0-DC18-40C3-890B-DDFE2378C754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7551D95-E672-48FA-95AC-BF68330FF7F2}" type="datetimeFigureOut">
              <a:rPr lang="ko-KR" altLang="en-US"/>
              <a:pPr>
                <a:defRPr/>
              </a:pPr>
              <a:t>2017-01-09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724C8E2-F563-4B85-B89E-F08853B71BEA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제목 1"/>
          <p:cNvSpPr>
            <a:spLocks noGrp="1"/>
          </p:cNvSpPr>
          <p:nvPr>
            <p:ph type="ctrTitle"/>
          </p:nvPr>
        </p:nvSpPr>
        <p:spPr>
          <a:xfrm>
            <a:off x="214313" y="1857375"/>
            <a:ext cx="8715375" cy="2357438"/>
          </a:xfrm>
        </p:spPr>
        <p:txBody>
          <a:bodyPr/>
          <a:lstStyle/>
          <a:p>
            <a:pPr eaLnBrk="1" hangingPunct="1"/>
            <a:r>
              <a:rPr lang="ko-KR" altLang="en-US" sz="4000" b="1" dirty="0" err="1" smtClean="0">
                <a:solidFill>
                  <a:srgbClr val="17375E"/>
                </a:solidFill>
                <a:latin typeface="HY헤드라인M" pitchFamily="18" charset="-127"/>
                <a:ea typeface="HY헤드라인M" pitchFamily="18" charset="-127"/>
              </a:rPr>
              <a:t>감염병웹신고시스템</a:t>
            </a:r>
            <a:r>
              <a:rPr lang="ko-KR" altLang="en-US" sz="4000" b="1" dirty="0" smtClean="0">
                <a:solidFill>
                  <a:srgbClr val="17375E"/>
                </a:solidFill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ko-KR" altLang="en-US" sz="4000" b="1" dirty="0" smtClean="0">
                <a:solidFill>
                  <a:srgbClr val="17375E"/>
                </a:solidFill>
                <a:latin typeface="HY헤드라인M" pitchFamily="18" charset="-127"/>
                <a:ea typeface="HY헤드라인M" pitchFamily="18" charset="-127"/>
              </a:rPr>
            </a:br>
            <a:r>
              <a:rPr lang="ko-KR" altLang="en-US" sz="4000" b="1" dirty="0" smtClean="0">
                <a:solidFill>
                  <a:srgbClr val="17375E"/>
                </a:solidFill>
                <a:latin typeface="HY헤드라인M" pitchFamily="18" charset="-127"/>
                <a:ea typeface="HY헤드라인M" pitchFamily="18" charset="-127"/>
              </a:rPr>
              <a:t>가입</a:t>
            </a:r>
            <a:r>
              <a:rPr lang="en-US" altLang="ko-KR" sz="4000" b="1" dirty="0" smtClean="0">
                <a:solidFill>
                  <a:srgbClr val="17375E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4000" b="1" dirty="0" smtClean="0">
                <a:solidFill>
                  <a:srgbClr val="17375E"/>
                </a:solidFill>
                <a:latin typeface="HY헤드라인M" pitchFamily="18" charset="-127"/>
                <a:ea typeface="HY헤드라인M" pitchFamily="18" charset="-127"/>
              </a:rPr>
              <a:t>권한신청</a:t>
            </a:r>
            <a:r>
              <a:rPr lang="en-US" altLang="ko-KR" sz="4000" b="1" dirty="0" smtClean="0">
                <a:solidFill>
                  <a:srgbClr val="17375E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4000" b="1" dirty="0" smtClean="0">
                <a:solidFill>
                  <a:srgbClr val="17375E"/>
                </a:solidFill>
                <a:latin typeface="HY헤드라인M" pitchFamily="18" charset="-127"/>
                <a:ea typeface="HY헤드라인M" pitchFamily="18" charset="-127"/>
              </a:rPr>
              <a:t>로그인 방법</a:t>
            </a:r>
            <a:r>
              <a:rPr lang="ko-KR" altLang="en-US" sz="4000" b="1" dirty="0" smtClean="0"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ko-KR" altLang="en-US" sz="4000" b="1" dirty="0" smtClean="0">
                <a:latin typeface="HY헤드라인M" pitchFamily="18" charset="-127"/>
                <a:ea typeface="HY헤드라인M" pitchFamily="18" charset="-127"/>
              </a:rPr>
            </a:br>
            <a:r>
              <a:rPr lang="ko-KR" altLang="en-US" sz="4000" b="1" dirty="0" smtClean="0"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ko-KR" altLang="en-US" sz="4000" b="1" dirty="0" smtClean="0"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2900" b="1" dirty="0" smtClean="0">
                <a:solidFill>
                  <a:schemeClr val="accent2"/>
                </a:solidFill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 sz="2900" b="1" dirty="0" smtClean="0">
                <a:solidFill>
                  <a:schemeClr val="accent2"/>
                </a:solidFill>
                <a:latin typeface="HY헤드라인M" pitchFamily="18" charset="-127"/>
                <a:ea typeface="HY헤드라인M" pitchFamily="18" charset="-127"/>
              </a:rPr>
              <a:t>의료기관 사용자용 </a:t>
            </a:r>
            <a:r>
              <a:rPr lang="en-US" altLang="ko-KR" sz="2900" b="1" dirty="0" smtClean="0">
                <a:solidFill>
                  <a:schemeClr val="accent2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endParaRPr lang="ko-KR" altLang="en-US" sz="2900" b="1" dirty="0" smtClean="0">
              <a:solidFill>
                <a:schemeClr val="accent2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 txBox="1">
            <a:spLocks/>
          </p:cNvSpPr>
          <p:nvPr/>
        </p:nvSpPr>
        <p:spPr bwMode="auto">
          <a:xfrm>
            <a:off x="323850" y="1611329"/>
            <a:ext cx="7272338" cy="4603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lnSpc>
                <a:spcPct val="200000"/>
              </a:lnSpc>
            </a:pPr>
            <a:r>
              <a:rPr kumimoji="0" lang="en-US" altLang="ko-KR" sz="24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2400" b="1" dirty="0" err="1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감염병웹신고</a:t>
            </a:r>
            <a:r>
              <a:rPr kumimoji="0" lang="ko-KR" altLang="en-US" sz="24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사용을 위한 절차</a:t>
            </a:r>
            <a:endParaRPr kumimoji="0" lang="en-US" altLang="ko-KR" sz="2400" b="1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200000"/>
              </a:lnSpc>
            </a:pPr>
            <a:r>
              <a:rPr kumimoji="0" lang="en-US" altLang="ko-KR" sz="24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2. </a:t>
            </a:r>
            <a:r>
              <a:rPr kumimoji="0" lang="ko-KR" altLang="en-US" sz="24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질병보건통합관리시스템 접속</a:t>
            </a:r>
            <a:endParaRPr kumimoji="0" lang="en-US" altLang="ko-KR" sz="2400" b="1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200000"/>
              </a:lnSpc>
            </a:pPr>
            <a:r>
              <a:rPr kumimoji="0" lang="en-US" altLang="ko-KR" sz="24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3. </a:t>
            </a:r>
            <a:r>
              <a:rPr kumimoji="0" lang="ko-KR" altLang="en-US" sz="24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사용자 가입하기</a:t>
            </a:r>
            <a:endParaRPr kumimoji="0" lang="en-US" altLang="ko-KR" sz="2400" b="1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200000"/>
              </a:lnSpc>
            </a:pPr>
            <a:r>
              <a:rPr kumimoji="0" lang="en-US" altLang="ko-KR" sz="24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4. </a:t>
            </a:r>
            <a:r>
              <a:rPr kumimoji="0" lang="ko-KR" altLang="en-US" sz="24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인증서등록</a:t>
            </a:r>
            <a:endParaRPr kumimoji="0" lang="en-US" altLang="ko-KR" sz="2400" b="1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200000"/>
              </a:lnSpc>
            </a:pPr>
            <a:r>
              <a:rPr kumimoji="0" lang="en-US" altLang="ko-KR" sz="24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5. </a:t>
            </a:r>
            <a:r>
              <a:rPr kumimoji="0" lang="ko-KR" altLang="en-US" sz="24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인증서로그인하기</a:t>
            </a:r>
            <a:endParaRPr kumimoji="0" lang="en-US" altLang="ko-KR" sz="2400" b="1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200000"/>
              </a:lnSpc>
            </a:pPr>
            <a:r>
              <a:rPr kumimoji="0" lang="en-US" altLang="ko-KR" sz="24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6. </a:t>
            </a:r>
            <a:r>
              <a:rPr kumimoji="0" lang="ko-KR" altLang="en-US" sz="24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권한신청</a:t>
            </a:r>
            <a:endParaRPr kumimoji="0" lang="en-US" altLang="ko-KR" sz="2400" b="1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179388" y="188913"/>
            <a:ext cx="8643937" cy="5762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3200" b="1"/>
              <a:t>목차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/>
          <p:cNvSpPr>
            <a:spLocks noGrp="1"/>
          </p:cNvSpPr>
          <p:nvPr>
            <p:ph type="ctrTitle"/>
          </p:nvPr>
        </p:nvSpPr>
        <p:spPr>
          <a:xfrm>
            <a:off x="214313" y="357188"/>
            <a:ext cx="8643937" cy="428625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sz="2400" b="1" dirty="0" smtClean="0">
                <a:latin typeface="굴림" pitchFamily="50" charset="-127"/>
                <a:ea typeface="굴림" pitchFamily="50" charset="-127"/>
              </a:rPr>
              <a:t>1.</a:t>
            </a:r>
            <a:r>
              <a:rPr lang="ko-KR" altLang="en-US" sz="2400" b="1" dirty="0" smtClean="0">
                <a:latin typeface="굴림" pitchFamily="50" charset="-127"/>
                <a:ea typeface="굴림" pitchFamily="50" charset="-127"/>
              </a:rPr>
              <a:t>감염병웹신고 사용을 위한 절차</a:t>
            </a:r>
            <a:endParaRPr lang="ko-KR" altLang="en-US" sz="2400" b="1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 bwMode="auto">
          <a:xfrm>
            <a:off x="357188" y="1285875"/>
            <a:ext cx="8501062" cy="5286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ko-KR" altLang="en-US" b="1" dirty="0">
                <a:solidFill>
                  <a:srgbClr val="FF0000"/>
                </a:solidFill>
                <a:latin typeface="+mn-ea"/>
                <a:ea typeface="+mn-ea"/>
              </a:rPr>
              <a:t>감염병 웹신고란</a:t>
            </a:r>
            <a:r>
              <a:rPr lang="en-US" altLang="ko-KR" b="1" dirty="0">
                <a:solidFill>
                  <a:srgbClr val="FF0000"/>
                </a:solidFill>
                <a:latin typeface="+mn-ea"/>
                <a:ea typeface="+mn-ea"/>
              </a:rPr>
              <a:t>?</a:t>
            </a:r>
          </a:p>
          <a:p>
            <a:pPr>
              <a:lnSpc>
                <a:spcPct val="150000"/>
              </a:lnSpc>
              <a:defRPr/>
            </a:pPr>
            <a:r>
              <a:rPr lang="ko-KR" altLang="en-US" sz="1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  ▶</a:t>
            </a:r>
            <a:r>
              <a:rPr lang="en-US" altLang="ko-KR" sz="1600" b="1" dirty="0">
                <a:solidFill>
                  <a:srgbClr val="002060"/>
                </a:solidFill>
                <a:latin typeface="+mn-ea"/>
                <a:ea typeface="+mn-ea"/>
              </a:rPr>
              <a:t> </a:t>
            </a:r>
            <a:r>
              <a:rPr lang="ko-KR" altLang="en-US" sz="1600" b="1" dirty="0">
                <a:solidFill>
                  <a:srgbClr val="002060"/>
                </a:solidFill>
                <a:latin typeface="+mn-ea"/>
                <a:ea typeface="+mn-ea"/>
              </a:rPr>
              <a:t>법정감염병 중 제</a:t>
            </a:r>
            <a:r>
              <a:rPr lang="en-US" altLang="ko-KR" sz="1600" b="1" dirty="0">
                <a:solidFill>
                  <a:srgbClr val="002060"/>
                </a:solidFill>
                <a:latin typeface="+mn-ea"/>
                <a:ea typeface="+mn-ea"/>
              </a:rPr>
              <a:t>1</a:t>
            </a:r>
            <a:r>
              <a:rPr lang="ko-KR" altLang="en-US" sz="1600" b="1" dirty="0">
                <a:solidFill>
                  <a:srgbClr val="002060"/>
                </a:solidFill>
                <a:latin typeface="+mn-ea"/>
                <a:ea typeface="+mn-ea"/>
              </a:rPr>
              <a:t>군감염병에서 제</a:t>
            </a:r>
            <a:r>
              <a:rPr lang="en-US" altLang="ko-KR" sz="1600" b="1" dirty="0">
                <a:solidFill>
                  <a:srgbClr val="002060"/>
                </a:solidFill>
                <a:latin typeface="+mn-ea"/>
                <a:ea typeface="+mn-ea"/>
              </a:rPr>
              <a:t>4</a:t>
            </a:r>
            <a:r>
              <a:rPr lang="ko-KR" altLang="en-US" sz="1600" b="1" dirty="0">
                <a:solidFill>
                  <a:srgbClr val="002060"/>
                </a:solidFill>
                <a:latin typeface="+mn-ea"/>
                <a:ea typeface="+mn-ea"/>
              </a:rPr>
              <a:t>군감염병까지의 </a:t>
            </a:r>
            <a:r>
              <a:rPr lang="ko-KR" altLang="en-US" sz="1600" b="1" dirty="0" smtClean="0">
                <a:solidFill>
                  <a:srgbClr val="002060"/>
                </a:solidFill>
                <a:latin typeface="+mn-ea"/>
                <a:ea typeface="+mn-ea"/>
              </a:rPr>
              <a:t>감염병환자등</a:t>
            </a:r>
            <a:r>
              <a:rPr lang="en-US" altLang="ko-KR" sz="1600" b="1" dirty="0" smtClean="0">
                <a:solidFill>
                  <a:srgbClr val="002060"/>
                </a:solidFill>
                <a:latin typeface="+mn-ea"/>
                <a:ea typeface="+mn-ea"/>
              </a:rPr>
              <a:t>(</a:t>
            </a:r>
            <a:r>
              <a:rPr lang="ko-KR" altLang="en-US" sz="1600" b="1" dirty="0" smtClean="0">
                <a:solidFill>
                  <a:srgbClr val="002060"/>
                </a:solidFill>
                <a:latin typeface="+mn-ea"/>
                <a:ea typeface="+mn-ea"/>
              </a:rPr>
              <a:t>의사환자</a:t>
            </a:r>
            <a:r>
              <a:rPr lang="en-US" altLang="ko-KR" sz="1600" b="1" dirty="0" smtClean="0">
                <a:solidFill>
                  <a:srgbClr val="002060"/>
                </a:solidFill>
                <a:latin typeface="+mn-ea"/>
                <a:ea typeface="+mn-ea"/>
              </a:rPr>
              <a:t>, </a:t>
            </a:r>
            <a:r>
              <a:rPr lang="ko-KR" altLang="en-US" sz="1600" b="1" dirty="0" smtClean="0">
                <a:solidFill>
                  <a:srgbClr val="002060"/>
                </a:solidFill>
                <a:latin typeface="+mn-ea"/>
                <a:ea typeface="+mn-ea"/>
              </a:rPr>
              <a:t>병원체보유자 포함</a:t>
            </a:r>
            <a:r>
              <a:rPr lang="en-US" altLang="ko-KR" sz="1600" b="1" dirty="0" smtClean="0">
                <a:solidFill>
                  <a:srgbClr val="002060"/>
                </a:solidFill>
                <a:latin typeface="+mn-ea"/>
                <a:ea typeface="+mn-ea"/>
              </a:rPr>
              <a:t>)</a:t>
            </a:r>
            <a:r>
              <a:rPr lang="ko-KR" altLang="en-US" sz="1600" b="1" dirty="0" smtClean="0">
                <a:solidFill>
                  <a:srgbClr val="002060"/>
                </a:solidFill>
                <a:latin typeface="+mn-ea"/>
                <a:ea typeface="+mn-ea"/>
              </a:rPr>
              <a:t>의 발생과 사망</a:t>
            </a:r>
            <a:r>
              <a:rPr lang="en-US" altLang="ko-KR" sz="1600" b="1" dirty="0" smtClean="0">
                <a:solidFill>
                  <a:srgbClr val="002060"/>
                </a:solidFill>
                <a:latin typeface="+mn-ea"/>
                <a:ea typeface="+mn-ea"/>
              </a:rPr>
              <a:t>(</a:t>
            </a:r>
            <a:r>
              <a:rPr lang="ko-KR" altLang="en-US" sz="1600" b="1" dirty="0" smtClean="0">
                <a:solidFill>
                  <a:srgbClr val="002060"/>
                </a:solidFill>
                <a:latin typeface="+mn-ea"/>
                <a:ea typeface="+mn-ea"/>
              </a:rPr>
              <a:t>검안</a:t>
            </a:r>
            <a:r>
              <a:rPr lang="en-US" altLang="ko-KR" sz="1600" b="1" dirty="0" smtClean="0">
                <a:solidFill>
                  <a:srgbClr val="002060"/>
                </a:solidFill>
                <a:latin typeface="+mn-ea"/>
                <a:ea typeface="+mn-ea"/>
              </a:rPr>
              <a:t>)</a:t>
            </a:r>
            <a:r>
              <a:rPr lang="ko-KR" altLang="en-US" sz="1600" b="1" dirty="0" smtClean="0">
                <a:solidFill>
                  <a:srgbClr val="002060"/>
                </a:solidFill>
                <a:latin typeface="+mn-ea"/>
                <a:ea typeface="+mn-ea"/>
              </a:rPr>
              <a:t>을 신고하기</a:t>
            </a:r>
            <a:r>
              <a:rPr lang="en-US" altLang="ko-KR" sz="1600" b="1" dirty="0" smtClean="0">
                <a:solidFill>
                  <a:srgbClr val="002060"/>
                </a:solidFill>
                <a:latin typeface="+mn-ea"/>
                <a:ea typeface="+mn-ea"/>
              </a:rPr>
              <a:t> </a:t>
            </a:r>
            <a:r>
              <a:rPr lang="ko-KR" altLang="en-US" sz="1600" b="1" dirty="0" smtClean="0">
                <a:solidFill>
                  <a:srgbClr val="002060"/>
                </a:solidFill>
                <a:latin typeface="+mn-ea"/>
                <a:ea typeface="+mn-ea"/>
              </a:rPr>
              <a:t>위한 </a:t>
            </a:r>
            <a:r>
              <a:rPr lang="ko-KR" altLang="en-US" sz="1600" b="1" dirty="0">
                <a:solidFill>
                  <a:srgbClr val="002060"/>
                </a:solidFill>
                <a:latin typeface="+mn-ea"/>
                <a:ea typeface="+mn-ea"/>
              </a:rPr>
              <a:t>시스템</a:t>
            </a:r>
            <a:r>
              <a:rPr lang="en-US" altLang="ko-KR" sz="1600" b="1" dirty="0">
                <a:solidFill>
                  <a:srgbClr val="002060"/>
                </a:solidFill>
                <a:latin typeface="+mn-ea"/>
                <a:ea typeface="+mn-ea"/>
              </a:rPr>
              <a:t/>
            </a:r>
            <a:br>
              <a:rPr lang="en-US" altLang="ko-KR" sz="1600" b="1" dirty="0">
                <a:solidFill>
                  <a:srgbClr val="002060"/>
                </a:solidFill>
                <a:latin typeface="+mn-ea"/>
                <a:ea typeface="+mn-ea"/>
              </a:rPr>
            </a:br>
            <a:r>
              <a:rPr lang="en-US" altLang="ko-KR" sz="1400" b="1" dirty="0">
                <a:solidFill>
                  <a:srgbClr val="002060"/>
                </a:solidFill>
                <a:latin typeface="+mn-ea"/>
                <a:ea typeface="+mn-ea"/>
              </a:rPr>
              <a:t>       ※ </a:t>
            </a:r>
            <a:r>
              <a:rPr lang="ko-KR" altLang="en-US" sz="1400" b="1" dirty="0">
                <a:solidFill>
                  <a:srgbClr val="002060"/>
                </a:solidFill>
                <a:latin typeface="+mn-ea"/>
                <a:ea typeface="+mn-ea"/>
              </a:rPr>
              <a:t>단</a:t>
            </a:r>
            <a:r>
              <a:rPr lang="en-US" altLang="ko-KR" sz="1400" b="1" dirty="0">
                <a:solidFill>
                  <a:srgbClr val="002060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>
                <a:solidFill>
                  <a:srgbClr val="002060"/>
                </a:solidFill>
                <a:latin typeface="+mn-ea"/>
                <a:ea typeface="+mn-ea"/>
              </a:rPr>
              <a:t>제</a:t>
            </a:r>
            <a:r>
              <a:rPr lang="en-US" altLang="ko-KR" sz="1400" b="1" dirty="0">
                <a:solidFill>
                  <a:srgbClr val="002060"/>
                </a:solidFill>
                <a:latin typeface="+mn-ea"/>
                <a:ea typeface="+mn-ea"/>
              </a:rPr>
              <a:t>3</a:t>
            </a:r>
            <a:r>
              <a:rPr lang="ko-KR" altLang="en-US" sz="1400" b="1" dirty="0">
                <a:solidFill>
                  <a:srgbClr val="002060"/>
                </a:solidFill>
                <a:latin typeface="+mn-ea"/>
                <a:ea typeface="+mn-ea"/>
              </a:rPr>
              <a:t>군감염병 중 인플루엔자</a:t>
            </a:r>
            <a:r>
              <a:rPr lang="en-US" altLang="ko-KR" sz="1400" b="1" dirty="0">
                <a:solidFill>
                  <a:srgbClr val="002060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>
                <a:solidFill>
                  <a:srgbClr val="002060"/>
                </a:solidFill>
                <a:latin typeface="+mn-ea"/>
                <a:ea typeface="+mn-ea"/>
              </a:rPr>
              <a:t>결핵</a:t>
            </a:r>
            <a:r>
              <a:rPr lang="en-US" altLang="ko-KR" sz="1400" b="1" dirty="0">
                <a:solidFill>
                  <a:srgbClr val="002060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>
                <a:solidFill>
                  <a:srgbClr val="002060"/>
                </a:solidFill>
                <a:latin typeface="+mn-ea"/>
                <a:ea typeface="+mn-ea"/>
              </a:rPr>
              <a:t>후천성면역결핍증은 별도의 감시체계로 운영</a:t>
            </a:r>
            <a:endParaRPr lang="en-US" altLang="ko-KR" sz="1600" b="1" dirty="0">
              <a:solidFill>
                <a:srgbClr val="002060"/>
              </a:solidFill>
              <a:latin typeface="+mn-ea"/>
              <a:ea typeface="+mn-ea"/>
            </a:endParaRPr>
          </a:p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kumimoji="0" lang="en-US" altLang="ko-KR" sz="1600" b="1" dirty="0">
                <a:solidFill>
                  <a:srgbClr val="002060"/>
                </a:solidFill>
                <a:latin typeface="+mn-ea"/>
                <a:ea typeface="+mn-ea"/>
                <a:cs typeface="+mj-cs"/>
              </a:rPr>
              <a:t> 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ko-KR" altLang="en-US" b="1" dirty="0">
                <a:solidFill>
                  <a:srgbClr val="FF0000"/>
                </a:solidFill>
                <a:latin typeface="+mn-ea"/>
                <a:ea typeface="+mn-ea"/>
              </a:rPr>
              <a:t>감염병웹신고를 사용하기 위해 필요한 절차</a:t>
            </a:r>
            <a:endParaRPr kumimoji="0" lang="en-US" altLang="ko-KR" sz="1600" b="1" dirty="0">
              <a:solidFill>
                <a:srgbClr val="002060"/>
              </a:solidFill>
              <a:latin typeface="+mn-ea"/>
              <a:ea typeface="+mn-ea"/>
              <a:cs typeface="+mj-cs"/>
            </a:endParaRPr>
          </a:p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tx2">
                    <a:lumMod val="50000"/>
                  </a:schemeClr>
                </a:solidFill>
                <a:latin typeface="+mn-ea"/>
              </a:rPr>
              <a:t>  ▶</a:t>
            </a:r>
            <a:r>
              <a:rPr lang="en-US" altLang="ko-KR" sz="1600" b="1" dirty="0">
                <a:solidFill>
                  <a:srgbClr val="002060"/>
                </a:solidFill>
                <a:latin typeface="+mn-ea"/>
              </a:rPr>
              <a:t> </a:t>
            </a:r>
            <a:r>
              <a:rPr kumimoji="0" lang="ko-KR" altLang="en-US" sz="1600" b="1" dirty="0">
                <a:solidFill>
                  <a:srgbClr val="002060"/>
                </a:solidFill>
                <a:latin typeface="+mn-ea"/>
                <a:ea typeface="+mn-ea"/>
                <a:cs typeface="+mj-cs"/>
              </a:rPr>
              <a:t>질병보건통합관리시스템</a:t>
            </a:r>
            <a:r>
              <a:rPr kumimoji="0" lang="en-US" altLang="ko-KR" sz="1600" b="1" dirty="0">
                <a:solidFill>
                  <a:srgbClr val="002060"/>
                </a:solidFill>
                <a:latin typeface="+mn-ea"/>
                <a:ea typeface="+mn-ea"/>
                <a:cs typeface="+mj-cs"/>
              </a:rPr>
              <a:t>(http://is.cdc.go.kr)</a:t>
            </a:r>
            <a:r>
              <a:rPr kumimoji="0" lang="ko-KR" altLang="en-US" sz="1600" b="1" dirty="0">
                <a:solidFill>
                  <a:srgbClr val="002060"/>
                </a:solidFill>
                <a:latin typeface="+mn-ea"/>
                <a:ea typeface="+mn-ea"/>
                <a:cs typeface="+mj-cs"/>
              </a:rPr>
              <a:t> 접속</a:t>
            </a:r>
            <a:r>
              <a:rPr kumimoji="0" lang="en-US" altLang="ko-KR" sz="1600" b="1" dirty="0">
                <a:solidFill>
                  <a:srgbClr val="002060"/>
                </a:solidFill>
                <a:latin typeface="+mn-ea"/>
                <a:ea typeface="+mn-ea"/>
                <a:cs typeface="+mj-cs"/>
              </a:rPr>
              <a:t/>
            </a:r>
            <a:br>
              <a:rPr kumimoji="0" lang="en-US" altLang="ko-KR" sz="1600" b="1" dirty="0">
                <a:solidFill>
                  <a:srgbClr val="002060"/>
                </a:solidFill>
                <a:latin typeface="+mn-ea"/>
                <a:ea typeface="+mn-ea"/>
                <a:cs typeface="+mj-cs"/>
              </a:rPr>
            </a:br>
            <a:r>
              <a:rPr kumimoji="0" lang="ko-KR" altLang="en-US" sz="1600" b="1" dirty="0">
                <a:solidFill>
                  <a:srgbClr val="002060"/>
                </a:solidFill>
                <a:latin typeface="+mn-ea"/>
                <a:ea typeface="+mn-ea"/>
              </a:rPr>
              <a:t>  </a:t>
            </a:r>
            <a:r>
              <a:rPr lang="ko-KR" altLang="en-US" sz="1600" b="1" dirty="0">
                <a:solidFill>
                  <a:schemeClr val="tx2">
                    <a:lumMod val="50000"/>
                  </a:schemeClr>
                </a:solidFill>
                <a:latin typeface="+mn-ea"/>
              </a:rPr>
              <a:t>▶</a:t>
            </a:r>
            <a:r>
              <a:rPr lang="en-US" altLang="ko-KR" sz="1600" b="1" dirty="0">
                <a:solidFill>
                  <a:srgbClr val="002060"/>
                </a:solidFill>
                <a:latin typeface="+mn-ea"/>
              </a:rPr>
              <a:t> </a:t>
            </a:r>
            <a:r>
              <a:rPr kumimoji="0" lang="ko-KR" altLang="en-US" sz="1600" b="1" dirty="0">
                <a:solidFill>
                  <a:srgbClr val="002060"/>
                </a:solidFill>
                <a:latin typeface="+mn-ea"/>
                <a:ea typeface="+mn-ea"/>
                <a:cs typeface="+mj-cs"/>
              </a:rPr>
              <a:t>사용자 가입</a:t>
            </a:r>
            <a:endParaRPr kumimoji="0" lang="en-US" altLang="ko-KR" sz="1600" b="1" dirty="0">
              <a:solidFill>
                <a:srgbClr val="002060"/>
              </a:solidFill>
              <a:latin typeface="+mn-ea"/>
              <a:ea typeface="+mn-ea"/>
              <a:cs typeface="+mj-cs"/>
            </a:endParaRPr>
          </a:p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kumimoji="0" lang="en-US" altLang="ko-KR" sz="1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  <a:cs typeface="+mj-cs"/>
              </a:rPr>
              <a:t>    </a:t>
            </a:r>
            <a:r>
              <a:rPr kumimoji="0" lang="en-US" altLang="ko-KR" sz="1400" b="1" dirty="0">
                <a:solidFill>
                  <a:schemeClr val="tx2">
                    <a:lumMod val="75000"/>
                  </a:schemeClr>
                </a:solidFill>
                <a:latin typeface="+mn-ea"/>
                <a:ea typeface="+mn-ea"/>
                <a:cs typeface="+mj-cs"/>
              </a:rPr>
              <a:t>※ </a:t>
            </a:r>
            <a:r>
              <a:rPr kumimoji="0" lang="ko-KR" altLang="en-US" sz="1400" b="1" dirty="0">
                <a:solidFill>
                  <a:schemeClr val="tx2">
                    <a:lumMod val="75000"/>
                  </a:schemeClr>
                </a:solidFill>
                <a:latin typeface="+mn-ea"/>
                <a:ea typeface="+mn-ea"/>
                <a:cs typeface="+mj-cs"/>
              </a:rPr>
              <a:t>이미 질병보건통합관리시스템에 가입되어 있는 경우 별도의 가입절차 없이</a:t>
            </a:r>
            <a:r>
              <a:rPr kumimoji="0" lang="en-US" altLang="ko-KR" sz="1400" b="1" dirty="0">
                <a:solidFill>
                  <a:schemeClr val="tx2">
                    <a:lumMod val="75000"/>
                  </a:schemeClr>
                </a:solidFill>
                <a:latin typeface="+mn-ea"/>
                <a:ea typeface="+mn-ea"/>
                <a:cs typeface="+mj-cs"/>
              </a:rPr>
              <a:t> </a:t>
            </a:r>
            <a:r>
              <a:rPr kumimoji="0" lang="ko-KR" altLang="en-US" sz="1400" b="1" dirty="0">
                <a:solidFill>
                  <a:schemeClr val="tx2">
                    <a:lumMod val="75000"/>
                  </a:schemeClr>
                </a:solidFill>
                <a:latin typeface="+mn-ea"/>
                <a:ea typeface="+mn-ea"/>
                <a:cs typeface="+mj-cs"/>
              </a:rPr>
              <a:t>권한만 추가하여 </a:t>
            </a:r>
            <a:endParaRPr kumimoji="0" lang="en-US" altLang="ko-KR" sz="1400" b="1" dirty="0">
              <a:solidFill>
                <a:schemeClr val="tx2">
                  <a:lumMod val="75000"/>
                </a:schemeClr>
              </a:solidFill>
              <a:latin typeface="+mn-ea"/>
              <a:ea typeface="+mn-ea"/>
              <a:cs typeface="+mj-cs"/>
            </a:endParaRPr>
          </a:p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kumimoji="0" lang="en-US" altLang="ko-KR" sz="1400" b="1" dirty="0">
                <a:solidFill>
                  <a:schemeClr val="tx2">
                    <a:lumMod val="75000"/>
                  </a:schemeClr>
                </a:solidFill>
                <a:latin typeface="+mn-ea"/>
                <a:ea typeface="+mn-ea"/>
                <a:cs typeface="+mj-cs"/>
              </a:rPr>
              <a:t>        </a:t>
            </a:r>
            <a:r>
              <a:rPr kumimoji="0" lang="ko-KR" altLang="en-US" sz="1400" b="1" dirty="0" err="1">
                <a:solidFill>
                  <a:schemeClr val="tx2">
                    <a:lumMod val="75000"/>
                  </a:schemeClr>
                </a:solidFill>
                <a:latin typeface="+mn-ea"/>
                <a:ea typeface="+mn-ea"/>
                <a:cs typeface="+mj-cs"/>
              </a:rPr>
              <a:t>감염병웹신고</a:t>
            </a:r>
            <a:r>
              <a:rPr kumimoji="0" lang="ko-KR" altLang="en-US" sz="1400" b="1" dirty="0">
                <a:solidFill>
                  <a:schemeClr val="tx2">
                    <a:lumMod val="75000"/>
                  </a:schemeClr>
                </a:solidFill>
                <a:latin typeface="+mn-ea"/>
                <a:ea typeface="+mn-ea"/>
                <a:cs typeface="+mj-cs"/>
              </a:rPr>
              <a:t> </a:t>
            </a:r>
            <a:r>
              <a:rPr kumimoji="0" lang="ko-KR" altLang="en-US" sz="1400" b="1" dirty="0" smtClean="0">
                <a:solidFill>
                  <a:schemeClr val="tx2">
                    <a:lumMod val="75000"/>
                  </a:schemeClr>
                </a:solidFill>
                <a:latin typeface="+mn-ea"/>
                <a:ea typeface="+mn-ea"/>
                <a:cs typeface="+mj-cs"/>
              </a:rPr>
              <a:t>이용</a:t>
            </a:r>
            <a:r>
              <a:rPr kumimoji="0" lang="en-US" altLang="ko-KR" sz="1600" b="1" dirty="0">
                <a:solidFill>
                  <a:srgbClr val="002060"/>
                </a:solidFill>
                <a:latin typeface="+mn-ea"/>
                <a:ea typeface="+mn-ea"/>
                <a:cs typeface="+mj-cs"/>
              </a:rPr>
              <a:t/>
            </a:r>
            <a:br>
              <a:rPr kumimoji="0" lang="en-US" altLang="ko-KR" sz="1600" b="1" dirty="0">
                <a:solidFill>
                  <a:srgbClr val="002060"/>
                </a:solidFill>
                <a:latin typeface="+mn-ea"/>
                <a:ea typeface="+mn-ea"/>
                <a:cs typeface="+mj-cs"/>
              </a:rPr>
            </a:br>
            <a:r>
              <a:rPr lang="ko-KR" altLang="en-US" sz="1600" b="1" dirty="0">
                <a:solidFill>
                  <a:schemeClr val="tx2">
                    <a:lumMod val="50000"/>
                  </a:schemeClr>
                </a:solidFill>
                <a:latin typeface="+mn-ea"/>
              </a:rPr>
              <a:t>  ▶</a:t>
            </a:r>
            <a:r>
              <a:rPr lang="en-US" altLang="ko-KR" sz="1600" b="1" dirty="0">
                <a:solidFill>
                  <a:srgbClr val="002060"/>
                </a:solidFill>
                <a:latin typeface="+mn-ea"/>
              </a:rPr>
              <a:t> </a:t>
            </a:r>
            <a:r>
              <a:rPr kumimoji="0" lang="ko-KR" altLang="en-US" sz="1600" b="1" dirty="0">
                <a:solidFill>
                  <a:srgbClr val="002060"/>
                </a:solidFill>
                <a:latin typeface="+mn-ea"/>
                <a:ea typeface="+mn-ea"/>
                <a:cs typeface="+mj-cs"/>
              </a:rPr>
              <a:t>공인인증서 등록</a:t>
            </a:r>
            <a:endParaRPr kumimoji="0" lang="en-US" altLang="ko-KR" sz="1600" b="1" dirty="0">
              <a:solidFill>
                <a:srgbClr val="002060"/>
              </a:solidFill>
              <a:latin typeface="+mn-ea"/>
              <a:ea typeface="+mn-ea"/>
              <a:cs typeface="+mj-cs"/>
            </a:endParaRPr>
          </a:p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tx2">
                    <a:lumMod val="50000"/>
                  </a:schemeClr>
                </a:solidFill>
                <a:latin typeface="+mn-ea"/>
              </a:rPr>
              <a:t>  ▶</a:t>
            </a:r>
            <a:r>
              <a:rPr lang="en-US" altLang="ko-KR" sz="1600" b="1" dirty="0">
                <a:solidFill>
                  <a:srgbClr val="002060"/>
                </a:solidFill>
                <a:latin typeface="+mn-ea"/>
              </a:rPr>
              <a:t> </a:t>
            </a:r>
            <a:r>
              <a:rPr kumimoji="0" lang="ko-KR" altLang="en-US" sz="1600" b="1" dirty="0">
                <a:solidFill>
                  <a:srgbClr val="002060"/>
                </a:solidFill>
                <a:latin typeface="+mn-ea"/>
                <a:ea typeface="+mn-ea"/>
              </a:rPr>
              <a:t>권한 신청</a:t>
            </a:r>
            <a:r>
              <a:rPr kumimoji="0" lang="en-US" altLang="ko-KR" sz="1600" b="1" dirty="0">
                <a:solidFill>
                  <a:srgbClr val="002060"/>
                </a:solidFill>
                <a:latin typeface="+mn-ea"/>
                <a:ea typeface="+mn-ea"/>
              </a:rPr>
              <a:t>: </a:t>
            </a:r>
            <a:r>
              <a:rPr kumimoji="0" lang="ko-KR" altLang="en-US" sz="1600" b="1" dirty="0" smtClean="0">
                <a:solidFill>
                  <a:srgbClr val="002060"/>
                </a:solidFill>
                <a:latin typeface="+mn-ea"/>
                <a:ea typeface="+mn-ea"/>
              </a:rPr>
              <a:t>권한</a:t>
            </a:r>
            <a:r>
              <a:rPr kumimoji="0" lang="en-US" altLang="ko-KR" sz="1600" b="1" dirty="0" smtClean="0">
                <a:solidFill>
                  <a:srgbClr val="002060"/>
                </a:solidFill>
                <a:latin typeface="+mn-ea"/>
                <a:ea typeface="+mn-ea"/>
              </a:rPr>
              <a:t>/</a:t>
            </a:r>
            <a:r>
              <a:rPr kumimoji="0" lang="ko-KR" altLang="en-US" sz="1600" b="1" dirty="0" smtClean="0">
                <a:solidFill>
                  <a:srgbClr val="002060"/>
                </a:solidFill>
                <a:latin typeface="+mn-ea"/>
                <a:ea typeface="+mn-ea"/>
              </a:rPr>
              <a:t>부가정보관리 → </a:t>
            </a:r>
            <a:r>
              <a:rPr kumimoji="0" lang="ko-KR" altLang="en-US" sz="1600" b="1" dirty="0" err="1" smtClean="0">
                <a:solidFill>
                  <a:srgbClr val="002060"/>
                </a:solidFill>
                <a:latin typeface="+mn-ea"/>
                <a:ea typeface="+mn-ea"/>
              </a:rPr>
              <a:t>감염병예방관리종합정보지원</a:t>
            </a:r>
            <a:endParaRPr kumimoji="0" lang="en-US" altLang="ko-KR" sz="1600" b="1" dirty="0">
              <a:solidFill>
                <a:srgbClr val="002060"/>
              </a:solidFill>
              <a:latin typeface="+mn-ea"/>
              <a:ea typeface="+mn-ea"/>
            </a:endParaRPr>
          </a:p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kumimoji="0" lang="en-US" altLang="ko-KR" sz="1600" b="1" dirty="0" smtClean="0">
                <a:solidFill>
                  <a:srgbClr val="002060"/>
                </a:solidFill>
                <a:latin typeface="+mn-ea"/>
                <a:ea typeface="+mn-ea"/>
              </a:rPr>
              <a:t>                   </a:t>
            </a:r>
            <a:r>
              <a:rPr kumimoji="0" lang="ko-KR" altLang="en-US" sz="1600" b="1" dirty="0" smtClean="0">
                <a:solidFill>
                  <a:srgbClr val="002060"/>
                </a:solidFill>
                <a:latin typeface="+mn-ea"/>
                <a:ea typeface="+mn-ea"/>
              </a:rPr>
              <a:t>→ </a:t>
            </a:r>
            <a:r>
              <a:rPr kumimoji="0" lang="en-US" altLang="ko-KR" sz="1600" b="1" dirty="0" smtClean="0">
                <a:solidFill>
                  <a:srgbClr val="002060"/>
                </a:solidFill>
                <a:latin typeface="+mn-ea"/>
                <a:ea typeface="+mn-ea"/>
              </a:rPr>
              <a:t>“</a:t>
            </a:r>
            <a:r>
              <a:rPr kumimoji="0" lang="ko-KR" altLang="en-US" sz="1600" b="1" dirty="0" smtClean="0">
                <a:solidFill>
                  <a:srgbClr val="002060"/>
                </a:solidFill>
                <a:latin typeface="+mn-ea"/>
                <a:ea typeface="+mn-ea"/>
              </a:rPr>
              <a:t>환</a:t>
            </a:r>
            <a:r>
              <a:rPr kumimoji="0" lang="ko-KR" altLang="en-US" sz="1600" b="1" dirty="0">
                <a:solidFill>
                  <a:srgbClr val="002060"/>
                </a:solidFill>
                <a:latin typeface="+mn-ea"/>
                <a:ea typeface="+mn-ea"/>
              </a:rPr>
              <a:t>자</a:t>
            </a:r>
            <a:r>
              <a:rPr kumimoji="0" lang="ko-KR" altLang="en-US" sz="1600" b="1" dirty="0" smtClean="0">
                <a:solidFill>
                  <a:srgbClr val="002060"/>
                </a:solidFill>
                <a:latin typeface="+mn-ea"/>
                <a:ea typeface="+mn-ea"/>
              </a:rPr>
              <a:t>감시 </a:t>
            </a:r>
            <a:r>
              <a:rPr kumimoji="0" lang="en-US" altLang="ko-KR" sz="1600" b="1" dirty="0">
                <a:solidFill>
                  <a:srgbClr val="002060"/>
                </a:solidFill>
                <a:latin typeface="+mn-ea"/>
                <a:ea typeface="+mn-ea"/>
              </a:rPr>
              <a:t>user </a:t>
            </a:r>
            <a:r>
              <a:rPr kumimoji="0" lang="en-US" altLang="ko-KR" sz="1600" b="1" dirty="0" smtClean="0">
                <a:solidFill>
                  <a:srgbClr val="002060"/>
                </a:solidFill>
                <a:latin typeface="+mn-ea"/>
                <a:ea typeface="+mn-ea"/>
              </a:rPr>
              <a:t>(</a:t>
            </a:r>
            <a:r>
              <a:rPr kumimoji="0" lang="ko-KR" altLang="en-US" sz="1600" b="1" dirty="0" smtClean="0">
                <a:solidFill>
                  <a:srgbClr val="002060"/>
                </a:solidFill>
                <a:latin typeface="+mn-ea"/>
                <a:ea typeface="+mn-ea"/>
              </a:rPr>
              <a:t>전수보</a:t>
            </a:r>
            <a:r>
              <a:rPr kumimoji="0" lang="ko-KR" altLang="en-US" sz="1600" b="1" dirty="0">
                <a:solidFill>
                  <a:srgbClr val="002060"/>
                </a:solidFill>
                <a:latin typeface="+mn-ea"/>
                <a:ea typeface="+mn-ea"/>
              </a:rPr>
              <a:t>고</a:t>
            </a:r>
            <a:r>
              <a:rPr kumimoji="0" lang="en-US" altLang="ko-KR" sz="1600" b="1" dirty="0" smtClean="0">
                <a:solidFill>
                  <a:srgbClr val="002060"/>
                </a:solidFill>
                <a:latin typeface="+mn-ea"/>
                <a:ea typeface="+mn-ea"/>
              </a:rPr>
              <a:t>)”</a:t>
            </a:r>
            <a:r>
              <a:rPr kumimoji="0" lang="en-US" altLang="ko-KR" sz="1600" b="1" dirty="0">
                <a:solidFill>
                  <a:srgbClr val="002060"/>
                </a:solidFill>
                <a:latin typeface="+mn-ea"/>
                <a:ea typeface="+mn-ea"/>
                <a:cs typeface="+mj-cs"/>
              </a:rPr>
              <a:t/>
            </a:r>
            <a:br>
              <a:rPr kumimoji="0" lang="en-US" altLang="ko-KR" sz="1600" b="1" dirty="0">
                <a:solidFill>
                  <a:srgbClr val="002060"/>
                </a:solidFill>
                <a:latin typeface="+mn-ea"/>
                <a:ea typeface="+mn-ea"/>
                <a:cs typeface="+mj-cs"/>
              </a:rPr>
            </a:br>
            <a:r>
              <a:rPr kumimoji="0" lang="en-US" altLang="ko-KR" sz="1600" b="1" dirty="0">
                <a:solidFill>
                  <a:srgbClr val="002060"/>
                </a:solidFill>
                <a:latin typeface="+mn-ea"/>
                <a:ea typeface="+mn-ea"/>
                <a:cs typeface="+mj-cs"/>
              </a:rPr>
              <a:t> </a:t>
            </a:r>
            <a:r>
              <a:rPr lang="ko-KR" altLang="en-US" sz="1600" b="1" dirty="0">
                <a:solidFill>
                  <a:schemeClr val="tx2">
                    <a:lumMod val="50000"/>
                  </a:schemeClr>
                </a:solidFill>
                <a:latin typeface="+mn-ea"/>
              </a:rPr>
              <a:t> ▶</a:t>
            </a:r>
            <a:r>
              <a:rPr lang="en-US" altLang="ko-KR" sz="1600" b="1" dirty="0">
                <a:solidFill>
                  <a:srgbClr val="002060"/>
                </a:solidFill>
                <a:latin typeface="+mn-ea"/>
              </a:rPr>
              <a:t> </a:t>
            </a:r>
            <a:r>
              <a:rPr kumimoji="0" lang="ko-KR" altLang="en-US" sz="1600" b="1" dirty="0">
                <a:solidFill>
                  <a:srgbClr val="002060"/>
                </a:solidFill>
                <a:latin typeface="+mn-ea"/>
                <a:ea typeface="+mn-ea"/>
                <a:cs typeface="+mj-cs"/>
              </a:rPr>
              <a:t>인증서로그인 후 사용</a:t>
            </a:r>
            <a:endParaRPr kumimoji="0" lang="en-US" altLang="ko-KR" sz="1600" b="1" dirty="0">
              <a:solidFill>
                <a:srgbClr val="002060"/>
              </a:solidFill>
              <a:latin typeface="+mn-ea"/>
              <a:ea typeface="+mn-ea"/>
              <a:cs typeface="+mj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14313" y="357188"/>
            <a:ext cx="8643937" cy="42862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eaLnBrk="1" hangingPunct="1"/>
            <a:r>
              <a:rPr lang="en-US" altLang="ko-KR" sz="2400" b="1" smtClean="0">
                <a:latin typeface="굴림" pitchFamily="50" charset="-127"/>
                <a:ea typeface="굴림" pitchFamily="50" charset="-127"/>
              </a:rPr>
              <a:t>2. </a:t>
            </a:r>
            <a:r>
              <a:rPr lang="ko-KR" altLang="en-US" sz="2400" b="1" smtClean="0">
                <a:latin typeface="굴림" pitchFamily="50" charset="-127"/>
                <a:ea typeface="굴림" pitchFamily="50" charset="-127"/>
              </a:rPr>
              <a:t>질병보건통합관리시스템</a:t>
            </a:r>
            <a:r>
              <a:rPr lang="en-US" altLang="ko-KR" sz="2400" b="1" smtClean="0">
                <a:latin typeface="굴림" pitchFamily="50" charset="-127"/>
                <a:ea typeface="굴림" pitchFamily="50" charset="-127"/>
              </a:rPr>
              <a:t>(</a:t>
            </a:r>
            <a:r>
              <a:rPr lang="en-US" altLang="ko-KR" sz="2400" b="1" smtClean="0"/>
              <a:t>http://is.cdc.go.kr</a:t>
            </a:r>
            <a:r>
              <a:rPr lang="en-US" altLang="ko-KR" sz="2400" b="1" smtClean="0">
                <a:latin typeface="굴림" pitchFamily="50" charset="-127"/>
                <a:ea typeface="굴림" pitchFamily="50" charset="-127"/>
              </a:rPr>
              <a:t>)</a:t>
            </a:r>
            <a:r>
              <a:rPr lang="ko-KR" altLang="en-US" sz="2400" b="1" smtClean="0">
                <a:latin typeface="굴림" pitchFamily="50" charset="-127"/>
                <a:ea typeface="굴림" pitchFamily="50" charset="-127"/>
              </a:rPr>
              <a:t> 접속</a:t>
            </a: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6" name="Picture 2" descr="D:\Desktop\cdc_go_kr_20170109_1108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92" y="1268760"/>
            <a:ext cx="8095215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14313" y="214313"/>
            <a:ext cx="8643937" cy="42862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eaLnBrk="1" hangingPunct="1"/>
            <a:r>
              <a:rPr lang="en-US" altLang="ko-KR" sz="2400" b="1" smtClean="0">
                <a:latin typeface="굴림" pitchFamily="50" charset="-127"/>
                <a:ea typeface="굴림" pitchFamily="50" charset="-127"/>
              </a:rPr>
              <a:t>3. </a:t>
            </a:r>
            <a:r>
              <a:rPr lang="ko-KR" altLang="en-US" sz="2400" b="1" smtClean="0">
                <a:latin typeface="굴림" pitchFamily="50" charset="-127"/>
                <a:ea typeface="굴림" pitchFamily="50" charset="-127"/>
              </a:rPr>
              <a:t>사용자 가입하기</a:t>
            </a:r>
          </a:p>
        </p:txBody>
      </p:sp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6143625" y="4748213"/>
            <a:ext cx="2500313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▶사용자 가입 버튼 클릭 </a:t>
            </a:r>
          </a:p>
        </p:txBody>
      </p:sp>
      <p:sp>
        <p:nvSpPr>
          <p:cNvPr id="5125" name="TextBox 4"/>
          <p:cNvSpPr txBox="1">
            <a:spLocks noChangeArrowheads="1"/>
          </p:cNvSpPr>
          <p:nvPr/>
        </p:nvSpPr>
        <p:spPr bwMode="auto">
          <a:xfrm>
            <a:off x="357188" y="5286375"/>
            <a:ext cx="735810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kumimoji="0" lang="en-US" altLang="ko-KR" sz="1600" b="1" dirty="0">
                <a:solidFill>
                  <a:srgbClr val="FF0000"/>
                </a:solidFill>
                <a:latin typeface="+mn-ea"/>
                <a:ea typeface="+mn-ea"/>
              </a:rPr>
              <a:t> ※ </a:t>
            </a:r>
            <a:r>
              <a:rPr kumimoji="0" lang="ko-KR" altLang="en-US" sz="1600" b="1" dirty="0">
                <a:solidFill>
                  <a:srgbClr val="FF0000"/>
                </a:solidFill>
                <a:latin typeface="+mn-ea"/>
                <a:ea typeface="+mn-ea"/>
              </a:rPr>
              <a:t>이미 질병보건통합관리시스템에 가입되어 있는 경우 별도의 가입절차 없이</a:t>
            </a:r>
            <a:endParaRPr kumimoji="0" lang="en-US" altLang="ko-KR" sz="1600" b="1" dirty="0">
              <a:solidFill>
                <a:srgbClr val="FF0000"/>
              </a:solidFill>
              <a:latin typeface="+mn-ea"/>
              <a:ea typeface="+mn-ea"/>
            </a:endParaRPr>
          </a:p>
          <a:p>
            <a:pPr>
              <a:lnSpc>
                <a:spcPct val="150000"/>
              </a:lnSpc>
              <a:defRPr/>
            </a:pPr>
            <a:r>
              <a:rPr kumimoji="0" lang="ko-KR" altLang="en-US" sz="1600" b="1" dirty="0">
                <a:solidFill>
                  <a:srgbClr val="FF0000"/>
                </a:solidFill>
                <a:latin typeface="+mn-ea"/>
                <a:ea typeface="+mn-ea"/>
              </a:rPr>
              <a:t>     권한만 추가하여 감염병웹신고 이용 </a:t>
            </a:r>
            <a:r>
              <a:rPr kumimoji="0" lang="en-US" altLang="ko-KR" sz="1600" b="1" dirty="0">
                <a:solidFill>
                  <a:srgbClr val="FF0000"/>
                </a:solidFill>
                <a:latin typeface="+mn-ea"/>
                <a:ea typeface="+mn-ea"/>
              </a:rPr>
              <a:t>(</a:t>
            </a:r>
            <a:r>
              <a:rPr kumimoji="0" lang="en-US" altLang="ko-KR" sz="1600" b="1" dirty="0" smtClean="0">
                <a:solidFill>
                  <a:srgbClr val="FF0000"/>
                </a:solidFill>
                <a:latin typeface="+mn-ea"/>
                <a:ea typeface="+mn-ea"/>
              </a:rPr>
              <a:t>12</a:t>
            </a:r>
            <a:r>
              <a:rPr kumimoji="0" lang="ko-KR" altLang="en-US" sz="1600" b="1" dirty="0" smtClean="0">
                <a:solidFill>
                  <a:srgbClr val="FF0000"/>
                </a:solidFill>
                <a:latin typeface="+mn-ea"/>
                <a:ea typeface="+mn-ea"/>
              </a:rPr>
              <a:t>번 </a:t>
            </a:r>
            <a:r>
              <a:rPr kumimoji="0" lang="ko-KR" altLang="en-US" sz="1600" b="1" dirty="0">
                <a:solidFill>
                  <a:srgbClr val="FF0000"/>
                </a:solidFill>
                <a:latin typeface="+mn-ea"/>
                <a:ea typeface="+mn-ea"/>
              </a:rPr>
              <a:t>슬라이드 참고</a:t>
            </a:r>
            <a:r>
              <a:rPr kumimoji="0" lang="en-US" altLang="ko-KR" sz="1600" b="1" dirty="0">
                <a:solidFill>
                  <a:srgbClr val="FF0000"/>
                </a:solidFill>
                <a:latin typeface="+mn-ea"/>
                <a:ea typeface="+mn-ea"/>
              </a:rPr>
              <a:t>)</a:t>
            </a:r>
          </a:p>
        </p:txBody>
      </p:sp>
      <p:pic>
        <p:nvPicPr>
          <p:cNvPr id="2051" name="Picture 3" descr="D:\Desktop\cdc_go_kr_20170109_110813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836712"/>
            <a:ext cx="7030566" cy="391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14313" y="214313"/>
            <a:ext cx="8643937" cy="42862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eaLnBrk="1" hangingPunct="1"/>
            <a:r>
              <a:rPr lang="en-US" altLang="ko-KR" sz="2400" b="1" dirty="0" smtClean="0">
                <a:latin typeface="굴림" pitchFamily="50" charset="-127"/>
                <a:ea typeface="굴림" pitchFamily="50" charset="-127"/>
              </a:rPr>
              <a:t>3-1. </a:t>
            </a:r>
            <a:r>
              <a:rPr lang="ko-KR" altLang="en-US" sz="2400" b="1" dirty="0" smtClean="0">
                <a:latin typeface="굴림" pitchFamily="50" charset="-127"/>
                <a:ea typeface="굴림" pitchFamily="50" charset="-127"/>
              </a:rPr>
              <a:t>사용자 가입하기 </a:t>
            </a:r>
            <a:r>
              <a:rPr lang="en-US" altLang="ko-KR" sz="2400" b="1" dirty="0" smtClean="0">
                <a:latin typeface="굴림" pitchFamily="50" charset="-127"/>
                <a:ea typeface="굴림" pitchFamily="50" charset="-127"/>
              </a:rPr>
              <a:t>- </a:t>
            </a:r>
            <a:r>
              <a:rPr lang="ko-KR" altLang="en-US" sz="2400" b="1" dirty="0" smtClean="0">
                <a:latin typeface="굴림" pitchFamily="50" charset="-127"/>
                <a:ea typeface="굴림" pitchFamily="50" charset="-127"/>
              </a:rPr>
              <a:t>기관유형선택</a:t>
            </a:r>
          </a:p>
        </p:txBody>
      </p:sp>
      <p:pic>
        <p:nvPicPr>
          <p:cNvPr id="8194" name="Picture 2" descr="D:\IS\감시지침\2016년 개정\가입화면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40" y="1142984"/>
            <a:ext cx="7829550" cy="4991101"/>
          </a:xfrm>
          <a:prstGeom prst="rect">
            <a:avLst/>
          </a:prstGeom>
          <a:noFill/>
        </p:spPr>
      </p:pic>
      <p:sp>
        <p:nvSpPr>
          <p:cNvPr id="12" name="직사각형 11"/>
          <p:cNvSpPr/>
          <p:nvPr/>
        </p:nvSpPr>
        <p:spPr>
          <a:xfrm>
            <a:off x="2365889" y="2786058"/>
            <a:ext cx="1571636" cy="2143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0" name="그룹 19"/>
          <p:cNvGrpSpPr/>
          <p:nvPr/>
        </p:nvGrpSpPr>
        <p:grpSpPr>
          <a:xfrm>
            <a:off x="2000232" y="2489839"/>
            <a:ext cx="3109404" cy="573477"/>
            <a:chOff x="2000232" y="2489839"/>
            <a:chExt cx="3109404" cy="573477"/>
          </a:xfrm>
        </p:grpSpPr>
        <p:sp>
          <p:nvSpPr>
            <p:cNvPr id="15" name="TextBox 14"/>
            <p:cNvSpPr txBox="1"/>
            <p:nvPr/>
          </p:nvSpPr>
          <p:spPr>
            <a:xfrm>
              <a:off x="2000232" y="2693984"/>
              <a:ext cx="28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>
                  <a:solidFill>
                    <a:srgbClr val="FF0000"/>
                  </a:solidFill>
                </a:rPr>
                <a:t>①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252116" y="2489839"/>
              <a:ext cx="285752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ko-KR" altLang="en-US" sz="1500" b="1" dirty="0" smtClean="0">
                  <a:solidFill>
                    <a:srgbClr val="FF0000"/>
                  </a:solidFill>
                  <a:latin typeface="맑은 고딕" pitchFamily="50" charset="-127"/>
                  <a:ea typeface="맑은 고딕" pitchFamily="50" charset="-127"/>
                </a:rPr>
                <a:t>▶</a:t>
              </a:r>
              <a:r>
                <a:rPr lang="ko-KR" altLang="en-US" sz="1500" b="1" dirty="0" smtClean="0">
                  <a:solidFill>
                    <a:srgbClr val="FF0000"/>
                  </a:solidFill>
                  <a:latin typeface="맑은 고딕" pitchFamily="50" charset="-127"/>
                  <a:ea typeface="맑은 고딕" pitchFamily="50" charset="-127"/>
                </a:rPr>
                <a:t>기관유형 </a:t>
              </a:r>
              <a:r>
                <a:rPr lang="en-US" altLang="ko-KR" sz="1500" b="1" dirty="0" smtClean="0">
                  <a:solidFill>
                    <a:srgbClr val="FF0000"/>
                  </a:solidFill>
                  <a:latin typeface="맑은 고딕" pitchFamily="50" charset="-127"/>
                  <a:ea typeface="맑은 고딕" pitchFamily="50" charset="-127"/>
                </a:rPr>
                <a:t>‘</a:t>
              </a:r>
              <a:r>
                <a:rPr lang="ko-KR" altLang="en-US" sz="1500" b="1" dirty="0" smtClean="0">
                  <a:solidFill>
                    <a:srgbClr val="FF0000"/>
                  </a:solidFill>
                  <a:latin typeface="맑은 고딕" pitchFamily="50" charset="-127"/>
                  <a:ea typeface="맑은 고딕" pitchFamily="50" charset="-127"/>
                </a:rPr>
                <a:t>의료기관</a:t>
              </a:r>
              <a:r>
                <a:rPr lang="en-US" altLang="ko-KR" sz="1500" b="1" dirty="0" smtClean="0">
                  <a:solidFill>
                    <a:srgbClr val="FF0000"/>
                  </a:solidFill>
                  <a:latin typeface="맑은 고딕" pitchFamily="50" charset="-127"/>
                  <a:ea typeface="맑은 고딕" pitchFamily="50" charset="-127"/>
                </a:rPr>
                <a:t>’ </a:t>
              </a:r>
              <a:r>
                <a:rPr lang="ko-KR" altLang="en-US" sz="1500" b="1" dirty="0" smtClean="0">
                  <a:solidFill>
                    <a:srgbClr val="FF0000"/>
                  </a:solidFill>
                  <a:latin typeface="맑은 고딕" pitchFamily="50" charset="-127"/>
                  <a:ea typeface="맑은 고딕" pitchFamily="50" charset="-127"/>
                </a:rPr>
                <a:t>선택</a:t>
              </a:r>
              <a:endParaRPr lang="ko-KR" altLang="en-US" sz="15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5912388" y="2714647"/>
            <a:ext cx="2945892" cy="369332"/>
            <a:chOff x="5912388" y="2714647"/>
            <a:chExt cx="2945892" cy="369332"/>
          </a:xfrm>
        </p:grpSpPr>
        <p:sp>
          <p:nvSpPr>
            <p:cNvPr id="14" name="직사각형 13"/>
            <p:cNvSpPr/>
            <p:nvPr/>
          </p:nvSpPr>
          <p:spPr>
            <a:xfrm>
              <a:off x="6269578" y="2798227"/>
              <a:ext cx="500066" cy="21431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912388" y="2714647"/>
              <a:ext cx="28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>
                  <a:solidFill>
                    <a:srgbClr val="FF0000"/>
                  </a:solidFill>
                </a:rPr>
                <a:t>②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744242" y="2735256"/>
              <a:ext cx="211403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ko-KR" altLang="en-US" sz="1500" b="1" dirty="0" smtClean="0">
                  <a:solidFill>
                    <a:srgbClr val="FF0000"/>
                  </a:solidFill>
                  <a:latin typeface="맑은 고딕" pitchFamily="50" charset="-127"/>
                  <a:ea typeface="맑은 고딕" pitchFamily="50" charset="-127"/>
                </a:rPr>
                <a:t>▶</a:t>
              </a:r>
              <a:r>
                <a:rPr lang="ko-KR" altLang="en-US" sz="1500" b="1" dirty="0" smtClean="0">
                  <a:solidFill>
                    <a:srgbClr val="FF0000"/>
                  </a:solidFill>
                  <a:latin typeface="맑은 고딕" pitchFamily="50" charset="-127"/>
                  <a:ea typeface="맑은 고딕" pitchFamily="50" charset="-127"/>
                </a:rPr>
                <a:t>기관 검색 버튼 클릭</a:t>
              </a:r>
              <a:endParaRPr lang="ko-KR" altLang="en-US" sz="15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 bwMode="auto">
          <a:xfrm>
            <a:off x="214313" y="214313"/>
            <a:ext cx="8643937" cy="428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400" b="1"/>
              <a:t>3-2. </a:t>
            </a:r>
            <a:r>
              <a:rPr kumimoji="0" lang="ko-KR" altLang="en-US" sz="2400" b="1"/>
              <a:t>사용자 가입하기 </a:t>
            </a:r>
            <a:r>
              <a:rPr kumimoji="0" lang="en-US" altLang="ko-KR" sz="2400" b="1"/>
              <a:t>- </a:t>
            </a:r>
            <a:r>
              <a:rPr kumimoji="0" lang="ko-KR" altLang="en-US" sz="2400" b="1"/>
              <a:t>기관검색</a:t>
            </a:r>
            <a:r>
              <a:rPr kumimoji="0" lang="en-US" altLang="ko-KR" sz="2400" b="1"/>
              <a:t> </a:t>
            </a:r>
            <a:endParaRPr kumimoji="0" lang="ko-KR" altLang="en-US" sz="2400" b="1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23" name="그룹 22"/>
          <p:cNvGrpSpPr/>
          <p:nvPr/>
        </p:nvGrpSpPr>
        <p:grpSpPr>
          <a:xfrm>
            <a:off x="571472" y="1214422"/>
            <a:ext cx="8038904" cy="2609181"/>
            <a:chOff x="571472" y="1214422"/>
            <a:chExt cx="8038904" cy="2609181"/>
          </a:xfrm>
        </p:grpSpPr>
        <p:pic>
          <p:nvPicPr>
            <p:cNvPr id="7169" name="_x124019584" descr="EMB000003a0bbe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71472" y="1214422"/>
              <a:ext cx="8038904" cy="2286016"/>
            </a:xfrm>
            <a:prstGeom prst="rect">
              <a:avLst/>
            </a:prstGeom>
            <a:noFill/>
          </p:spPr>
        </p:pic>
        <p:sp>
          <p:nvSpPr>
            <p:cNvPr id="18" name="TextBox 17"/>
            <p:cNvSpPr txBox="1"/>
            <p:nvPr/>
          </p:nvSpPr>
          <p:spPr>
            <a:xfrm>
              <a:off x="571472" y="3500438"/>
              <a:ext cx="78581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ko-KR" altLang="en-US" sz="1500" b="1" dirty="0" smtClean="0">
                  <a:solidFill>
                    <a:srgbClr val="FF0000"/>
                  </a:solidFill>
                  <a:latin typeface="맑은 고딕" pitchFamily="50" charset="-127"/>
                  <a:ea typeface="맑은 고딕" pitchFamily="50" charset="-127"/>
                </a:rPr>
                <a:t>▶</a:t>
              </a:r>
              <a:r>
                <a:rPr lang="ko-KR" altLang="en-US" sz="1500" b="1" dirty="0" smtClean="0">
                  <a:solidFill>
                    <a:srgbClr val="FF0000"/>
                  </a:solidFill>
                  <a:latin typeface="맑은 고딕" pitchFamily="50" charset="-127"/>
                  <a:ea typeface="맑은 고딕" pitchFamily="50" charset="-127"/>
                </a:rPr>
                <a:t>해당 기관 검색하여 클릭</a:t>
              </a:r>
              <a:endParaRPr lang="ko-KR" altLang="en-US" sz="15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500034" y="4000504"/>
            <a:ext cx="8072494" cy="1823363"/>
            <a:chOff x="500034" y="4000504"/>
            <a:chExt cx="8072494" cy="1823363"/>
          </a:xfrm>
        </p:grpSpPr>
        <p:pic>
          <p:nvPicPr>
            <p:cNvPr id="19" name="Picture 3"/>
            <p:cNvPicPr>
              <a:picLocks noChangeAspect="1" noChangeArrowheads="1"/>
            </p:cNvPicPr>
            <p:nvPr/>
          </p:nvPicPr>
          <p:blipFill>
            <a:blip r:embed="rId3"/>
            <a:srcRect t="7897" b="55680"/>
            <a:stretch>
              <a:fillRect/>
            </a:stretch>
          </p:blipFill>
          <p:spPr bwMode="auto">
            <a:xfrm>
              <a:off x="500034" y="4000504"/>
              <a:ext cx="8072494" cy="1318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0" name="TextBox 19"/>
            <p:cNvSpPr txBox="1"/>
            <p:nvPr/>
          </p:nvSpPr>
          <p:spPr>
            <a:xfrm>
              <a:off x="571472" y="5500702"/>
              <a:ext cx="78581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ko-KR" altLang="en-US" sz="1500" b="1" dirty="0" smtClean="0">
                  <a:solidFill>
                    <a:srgbClr val="FF0000"/>
                  </a:solidFill>
                  <a:latin typeface="맑은 고딕" pitchFamily="50" charset="-127"/>
                  <a:ea typeface="맑은 고딕" pitchFamily="50" charset="-127"/>
                </a:rPr>
                <a:t>▶기관 검색이 </a:t>
              </a:r>
              <a:r>
                <a:rPr kumimoji="0" lang="ko-KR" altLang="en-US" sz="1500" b="1" dirty="0" err="1" smtClean="0">
                  <a:solidFill>
                    <a:srgbClr val="FF0000"/>
                  </a:solidFill>
                  <a:latin typeface="맑은 고딕" pitchFamily="50" charset="-127"/>
                  <a:ea typeface="맑은 고딕" pitchFamily="50" charset="-127"/>
                </a:rPr>
                <a:t>안되는</a:t>
              </a:r>
              <a:r>
                <a:rPr kumimoji="0" lang="ko-KR" altLang="en-US" sz="1500" b="1" dirty="0" smtClean="0">
                  <a:solidFill>
                    <a:srgbClr val="FF0000"/>
                  </a:solidFill>
                  <a:latin typeface="맑은 고딕" pitchFamily="50" charset="-127"/>
                  <a:ea typeface="맑은 고딕" pitchFamily="50" charset="-127"/>
                </a:rPr>
                <a:t> 경우 </a:t>
              </a:r>
              <a:r>
                <a:rPr kumimoji="0" lang="ko-KR" altLang="en-US" sz="1500" b="1" dirty="0" err="1" smtClean="0">
                  <a:solidFill>
                    <a:srgbClr val="FF0000"/>
                  </a:solidFill>
                  <a:latin typeface="맑은 고딕" pitchFamily="50" charset="-127"/>
                  <a:ea typeface="맑은 고딕" pitchFamily="50" charset="-127"/>
                </a:rPr>
                <a:t>메인화면의</a:t>
              </a:r>
              <a:r>
                <a:rPr kumimoji="0" lang="ko-KR" altLang="en-US" sz="1500" b="1" dirty="0" smtClean="0">
                  <a:solidFill>
                    <a:srgbClr val="FF000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kumimoji="0" lang="en-US" altLang="ko-KR" sz="1500" b="1" dirty="0" smtClean="0">
                  <a:solidFill>
                    <a:srgbClr val="FF0000"/>
                  </a:solidFill>
                  <a:latin typeface="맑은 고딕" pitchFamily="50" charset="-127"/>
                  <a:ea typeface="맑은 고딕" pitchFamily="50" charset="-127"/>
                </a:rPr>
                <a:t>‘</a:t>
              </a:r>
              <a:r>
                <a:rPr kumimoji="0" lang="ko-KR" altLang="en-US" sz="1500" b="1" dirty="0" smtClean="0">
                  <a:solidFill>
                    <a:srgbClr val="FF0000"/>
                  </a:solidFill>
                  <a:latin typeface="맑은 고딕" pitchFamily="50" charset="-127"/>
                  <a:ea typeface="맑은 고딕" pitchFamily="50" charset="-127"/>
                </a:rPr>
                <a:t>기관등록 신청</a:t>
              </a:r>
              <a:r>
                <a:rPr kumimoji="0" lang="en-US" altLang="ko-KR" sz="1500" b="1" dirty="0" smtClean="0">
                  <a:solidFill>
                    <a:srgbClr val="FF0000"/>
                  </a:solidFill>
                  <a:latin typeface="맑은 고딕" pitchFamily="50" charset="-127"/>
                  <a:ea typeface="맑은 고딕" pitchFamily="50" charset="-127"/>
                </a:rPr>
                <a:t>’ </a:t>
              </a:r>
              <a:r>
                <a:rPr kumimoji="0" lang="ko-KR" altLang="en-US" sz="1500" b="1" dirty="0" smtClean="0">
                  <a:solidFill>
                    <a:srgbClr val="FF0000"/>
                  </a:solidFill>
                  <a:latin typeface="맑은 고딕" pitchFamily="50" charset="-127"/>
                  <a:ea typeface="맑은 고딕" pitchFamily="50" charset="-127"/>
                </a:rPr>
                <a:t>절차에 따라 등록 신청</a:t>
              </a:r>
              <a:endParaRPr lang="ko-KR" altLang="en-US" sz="15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6215074" y="4071942"/>
              <a:ext cx="1071570" cy="21431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 bwMode="auto">
          <a:xfrm>
            <a:off x="214313" y="214313"/>
            <a:ext cx="8643937" cy="428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400" b="1"/>
              <a:t>3-3. </a:t>
            </a:r>
            <a:r>
              <a:rPr kumimoji="0" lang="ko-KR" altLang="en-US" sz="2400" b="1"/>
              <a:t>사용자 가입하기 </a:t>
            </a:r>
            <a:r>
              <a:rPr kumimoji="0" lang="en-US" altLang="ko-KR" sz="2400" b="1"/>
              <a:t>- </a:t>
            </a:r>
            <a:r>
              <a:rPr kumimoji="0" lang="ko-KR" altLang="en-US" sz="2400" b="1"/>
              <a:t>본인인증</a:t>
            </a:r>
            <a:r>
              <a:rPr kumimoji="0" lang="en-US" altLang="ko-KR" sz="2400" b="1"/>
              <a:t> </a:t>
            </a:r>
            <a:endParaRPr kumimoji="0" lang="ko-KR" altLang="en-US" sz="2400" b="1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4" name="그룹 13"/>
          <p:cNvGrpSpPr/>
          <p:nvPr/>
        </p:nvGrpSpPr>
        <p:grpSpPr>
          <a:xfrm>
            <a:off x="1285852" y="1071546"/>
            <a:ext cx="6715172" cy="4238091"/>
            <a:chOff x="642910" y="971005"/>
            <a:chExt cx="8186766" cy="5267326"/>
          </a:xfrm>
        </p:grpSpPr>
        <p:pic>
          <p:nvPicPr>
            <p:cNvPr id="6147" name="Picture 3" descr="D:\IS\감시지침\2016년 개정\휴대폰인증1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42910" y="1000108"/>
              <a:ext cx="4076700" cy="5219701"/>
            </a:xfrm>
            <a:prstGeom prst="rect">
              <a:avLst/>
            </a:prstGeom>
            <a:noFill/>
          </p:spPr>
        </p:pic>
        <p:pic>
          <p:nvPicPr>
            <p:cNvPr id="6148" name="Picture 4" descr="D:\IS\감시지침\2016년 개정\휴대폰인증2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714876" y="971005"/>
              <a:ext cx="4114800" cy="5267326"/>
            </a:xfrm>
            <a:prstGeom prst="rect">
              <a:avLst/>
            </a:prstGeom>
            <a:noFill/>
          </p:spPr>
        </p:pic>
      </p:grpSp>
      <p:sp>
        <p:nvSpPr>
          <p:cNvPr id="15" name="TextBox 14"/>
          <p:cNvSpPr txBox="1"/>
          <p:nvPr/>
        </p:nvSpPr>
        <p:spPr>
          <a:xfrm>
            <a:off x="500034" y="5572140"/>
            <a:ext cx="785818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ko-KR" altLang="en-US" sz="15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▶사용자 본인 확인을 위해 </a:t>
            </a:r>
            <a:r>
              <a:rPr kumimoji="0" lang="en-US" altLang="ko-KR" sz="15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kumimoji="0" lang="ko-KR" altLang="en-US" sz="15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휴대폰등록하기</a:t>
            </a:r>
            <a:r>
              <a:rPr kumimoji="0" lang="en-US" altLang="ko-KR" sz="15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’ </a:t>
            </a:r>
            <a:r>
              <a:rPr kumimoji="0" lang="ko-KR" altLang="en-US" sz="15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클릭하여 인증 받기</a:t>
            </a:r>
            <a:endParaRPr kumimoji="0" lang="en-US" altLang="ko-KR" sz="1500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 bwMode="auto">
          <a:xfrm>
            <a:off x="214313" y="214313"/>
            <a:ext cx="8643937" cy="428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400" b="1"/>
              <a:t>3-4. </a:t>
            </a:r>
            <a:r>
              <a:rPr kumimoji="0" lang="ko-KR" altLang="en-US" sz="2400" b="1"/>
              <a:t>사용자 가입하기 </a:t>
            </a:r>
            <a:r>
              <a:rPr kumimoji="0" lang="en-US" altLang="ko-KR" sz="2400" b="1"/>
              <a:t>- </a:t>
            </a:r>
            <a:r>
              <a:rPr kumimoji="0" lang="ko-KR" altLang="en-US" sz="2400" b="1"/>
              <a:t>개인정보수집 동의</a:t>
            </a:r>
            <a:r>
              <a:rPr kumimoji="0" lang="en-US" altLang="ko-KR" sz="2400" b="1"/>
              <a:t> </a:t>
            </a:r>
            <a:endParaRPr kumimoji="0" lang="ko-KR" altLang="en-US" sz="2400" b="1"/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123" name="_x124708912" descr="EMB000003a0bbe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071546"/>
            <a:ext cx="7208592" cy="4564074"/>
          </a:xfrm>
          <a:prstGeom prst="rect">
            <a:avLst/>
          </a:prstGeom>
          <a:noFill/>
        </p:spPr>
      </p:pic>
      <p:grpSp>
        <p:nvGrpSpPr>
          <p:cNvPr id="18" name="그룹 17"/>
          <p:cNvGrpSpPr/>
          <p:nvPr/>
        </p:nvGrpSpPr>
        <p:grpSpPr>
          <a:xfrm>
            <a:off x="2428860" y="4874694"/>
            <a:ext cx="3643338" cy="609074"/>
            <a:chOff x="2428860" y="4874694"/>
            <a:chExt cx="3643338" cy="609074"/>
          </a:xfrm>
        </p:grpSpPr>
        <p:sp>
          <p:nvSpPr>
            <p:cNvPr id="16" name="직사각형 15"/>
            <p:cNvSpPr/>
            <p:nvPr/>
          </p:nvSpPr>
          <p:spPr>
            <a:xfrm>
              <a:off x="2428860" y="4874694"/>
              <a:ext cx="3643338" cy="21431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3929058" y="5269454"/>
              <a:ext cx="500066" cy="21431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571472" y="5749041"/>
            <a:ext cx="785818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ko-KR" altLang="en-US" sz="15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▶개인정보 수집 동의 체크 후 저장 버튼 클릭</a:t>
            </a:r>
            <a:endParaRPr lang="ko-KR" altLang="en-US" sz="1500" b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00063" y="214313"/>
            <a:ext cx="8001000" cy="42862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eaLnBrk="1" hangingPunct="1"/>
            <a:r>
              <a:rPr lang="en-US" altLang="ko-KR" sz="2400" b="1" smtClean="0">
                <a:latin typeface="굴림" pitchFamily="50" charset="-127"/>
                <a:ea typeface="굴림" pitchFamily="50" charset="-127"/>
              </a:rPr>
              <a:t>4. </a:t>
            </a:r>
            <a:r>
              <a:rPr lang="ko-KR" altLang="en-US" sz="2400" b="1" smtClean="0">
                <a:latin typeface="굴림" pitchFamily="50" charset="-127"/>
                <a:ea typeface="굴림" pitchFamily="50" charset="-127"/>
              </a:rPr>
              <a:t>인증서 등록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2571737" y="1071546"/>
            <a:ext cx="3857652" cy="4071966"/>
            <a:chOff x="2571736" y="1142984"/>
            <a:chExt cx="4352925" cy="4886325"/>
          </a:xfrm>
        </p:grpSpPr>
        <p:pic>
          <p:nvPicPr>
            <p:cNvPr id="4097" name="Picture 1" descr="D:\IS\감시지침\2016년 개정\인증서등록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571736" y="1142984"/>
              <a:ext cx="4352925" cy="4886325"/>
            </a:xfrm>
            <a:prstGeom prst="rect">
              <a:avLst/>
            </a:prstGeom>
            <a:solidFill>
              <a:schemeClr val="bg1"/>
            </a:solidFill>
          </p:spPr>
        </p:pic>
        <p:grpSp>
          <p:nvGrpSpPr>
            <p:cNvPr id="27" name="그룹 26"/>
            <p:cNvGrpSpPr/>
            <p:nvPr/>
          </p:nvGrpSpPr>
          <p:grpSpPr>
            <a:xfrm>
              <a:off x="3786182" y="3466570"/>
              <a:ext cx="1000132" cy="295276"/>
              <a:chOff x="3786182" y="3466570"/>
              <a:chExt cx="1000132" cy="295276"/>
            </a:xfrm>
          </p:grpSpPr>
          <p:sp>
            <p:nvSpPr>
              <p:cNvPr id="24" name="직사각형 23"/>
              <p:cNvSpPr/>
              <p:nvPr/>
            </p:nvSpPr>
            <p:spPr>
              <a:xfrm>
                <a:off x="3786182" y="3466570"/>
                <a:ext cx="1000132" cy="14287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3786182" y="3618970"/>
                <a:ext cx="1000132" cy="14287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29" name="TextBox 28"/>
          <p:cNvSpPr txBox="1"/>
          <p:nvPr/>
        </p:nvSpPr>
        <p:spPr>
          <a:xfrm>
            <a:off x="571472" y="5286388"/>
            <a:ext cx="78581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ko-KR" altLang="en-US" sz="15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▶로그인 시 사용할 인증서를 선택한 후 확인 버튼 클릭</a:t>
            </a:r>
            <a:endParaRPr kumimoji="0" lang="en-US" altLang="ko-KR" sz="1500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sz="1500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ko-KR" altLang="en-US" sz="15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▶</a:t>
            </a:r>
            <a:r>
              <a:rPr kumimoji="0" lang="ko-KR" altLang="en-US" sz="1500" b="1" dirty="0" err="1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감염병</a:t>
            </a:r>
            <a:r>
              <a:rPr kumimoji="0" lang="ko-KR" altLang="en-US" sz="15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신고 시 신고자의 실명을 자동수집하고 있으므로</a:t>
            </a:r>
            <a:r>
              <a:rPr kumimoji="0" lang="en-US" altLang="ko-KR" sz="15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5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요양기관 인증서가 아닌 </a:t>
            </a:r>
            <a:endParaRPr kumimoji="0" lang="en-US" altLang="ko-KR" sz="1500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5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kumimoji="0" lang="ko-KR" altLang="en-US" sz="1500" b="1" u="sng" dirty="0" err="1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감염병</a:t>
            </a:r>
            <a:r>
              <a:rPr kumimoji="0" lang="ko-KR" altLang="en-US" sz="1500" b="1" u="sng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신고 담당자의 개인 인증서를 등록하여 사용하여야 함</a:t>
            </a:r>
            <a:endParaRPr lang="ko-KR" altLang="en-US" sz="1500" b="1" u="sng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42938" y="214313"/>
            <a:ext cx="7715250" cy="42862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eaLnBrk="1" hangingPunct="1"/>
            <a:r>
              <a:rPr lang="en-US" altLang="ko-KR" sz="2400" b="1" dirty="0" smtClean="0">
                <a:latin typeface="굴림" pitchFamily="50" charset="-127"/>
                <a:ea typeface="굴림" pitchFamily="50" charset="-127"/>
              </a:rPr>
              <a:t>5. </a:t>
            </a:r>
            <a:r>
              <a:rPr lang="ko-KR" altLang="en-US" sz="2400" b="1" dirty="0" smtClean="0">
                <a:latin typeface="굴림" pitchFamily="50" charset="-127"/>
                <a:ea typeface="굴림" pitchFamily="50" charset="-127"/>
              </a:rPr>
              <a:t>로그인하기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571504" y="928670"/>
            <a:ext cx="7715272" cy="4621486"/>
            <a:chOff x="571504" y="928670"/>
            <a:chExt cx="7715272" cy="4621486"/>
          </a:xfrm>
        </p:grpSpPr>
        <p:pic>
          <p:nvPicPr>
            <p:cNvPr id="3073" name="Picture 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71504" y="928670"/>
              <a:ext cx="7715272" cy="46214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4" name="직사각형 23"/>
            <p:cNvSpPr/>
            <p:nvPr/>
          </p:nvSpPr>
          <p:spPr>
            <a:xfrm>
              <a:off x="4546599" y="2769124"/>
              <a:ext cx="785818" cy="64294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1785918" y="3143248"/>
              <a:ext cx="714380" cy="1428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571472" y="5749041"/>
            <a:ext cx="785818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ko-KR" altLang="en-US" sz="15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▶</a:t>
            </a:r>
            <a:r>
              <a:rPr kumimoji="0" lang="ko-KR" altLang="en-US" sz="1500" b="1" dirty="0" err="1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메인화면에서</a:t>
            </a:r>
            <a:r>
              <a:rPr kumimoji="0" lang="ko-KR" altLang="en-US" sz="15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5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kumimoji="0" lang="ko-KR" altLang="en-US" sz="15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인증서로그인</a:t>
            </a:r>
            <a:r>
              <a:rPr kumimoji="0" lang="en-US" altLang="ko-KR" sz="15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’ </a:t>
            </a:r>
            <a:r>
              <a:rPr kumimoji="0" lang="ko-KR" altLang="en-US" sz="15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클릭하여 가입 시 등록한 인증서로 로그인</a:t>
            </a:r>
            <a:endParaRPr lang="ko-KR" altLang="en-US" sz="1500" b="1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14313" y="214313"/>
            <a:ext cx="8643937" cy="42862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eaLnBrk="1" hangingPunct="1"/>
            <a:r>
              <a:rPr lang="en-US" altLang="ko-KR" sz="2400" b="1" smtClean="0">
                <a:latin typeface="굴림" pitchFamily="50" charset="-127"/>
                <a:ea typeface="굴림" pitchFamily="50" charset="-127"/>
              </a:rPr>
              <a:t>6. </a:t>
            </a:r>
            <a:r>
              <a:rPr lang="ko-KR" altLang="en-US" sz="2400" b="1" smtClean="0">
                <a:latin typeface="굴림" pitchFamily="50" charset="-127"/>
                <a:ea typeface="굴림" pitchFamily="50" charset="-127"/>
              </a:rPr>
              <a:t>권한신청</a:t>
            </a:r>
          </a:p>
        </p:txBody>
      </p:sp>
      <p:sp>
        <p:nvSpPr>
          <p:cNvPr id="12" name="TextBox 14"/>
          <p:cNvSpPr txBox="1">
            <a:spLocks noChangeArrowheads="1"/>
          </p:cNvSpPr>
          <p:nvPr/>
        </p:nvSpPr>
        <p:spPr bwMode="auto">
          <a:xfrm>
            <a:off x="285750" y="866775"/>
            <a:ext cx="8501063" cy="184626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kumimoji="0" lang="ko-KR" altLang="en-US" sz="16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▶ 인증서로그인 후 메뉴보기에서 </a:t>
            </a:r>
            <a:r>
              <a:rPr kumimoji="0" lang="en-US" altLang="ko-KR" sz="16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kumimoji="0" lang="ko-KR" altLang="en-US" sz="16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권한</a:t>
            </a:r>
            <a:r>
              <a:rPr kumimoji="0" lang="en-US" altLang="ko-KR" sz="16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kumimoji="0" lang="ko-KR" altLang="en-US" sz="16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부가정보관리</a:t>
            </a:r>
            <a:r>
              <a:rPr kumimoji="0" lang="en-US" altLang="ko-KR" sz="16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’ </a:t>
            </a:r>
            <a:r>
              <a:rPr kumimoji="0" lang="ko-KR" altLang="en-US" sz="16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클릭</a:t>
            </a:r>
            <a:endParaRPr kumimoji="0" lang="en-US" altLang="ko-KR" sz="1600" b="1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kumimoji="0" lang="ko-KR" altLang="en-US" sz="16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▶</a:t>
            </a:r>
            <a:r>
              <a:rPr kumimoji="0" lang="en-US" altLang="ko-KR" sz="16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kumimoji="0" lang="en-US" altLang="ko-KR" sz="16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kumimoji="0" lang="ko-KR" altLang="en-US" sz="1600" b="1" dirty="0" err="1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감염병예방관리종합정보지원</a:t>
            </a:r>
            <a:r>
              <a:rPr kumimoji="0" lang="en-US" altLang="ko-KR" sz="16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’ </a:t>
            </a:r>
            <a:r>
              <a:rPr kumimoji="0" lang="ko-KR" altLang="en-US" sz="16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중 </a:t>
            </a:r>
            <a:r>
              <a:rPr kumimoji="0" lang="en-US" altLang="ko-KR" sz="16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kumimoji="0" lang="ko-KR" altLang="en-US" sz="16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환자감시</a:t>
            </a:r>
            <a:r>
              <a:rPr kumimoji="0" lang="en-US" altLang="ko-KR" sz="16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User</a:t>
            </a:r>
            <a:r>
              <a:rPr kumimoji="0" lang="en-US" altLang="ko-KR" sz="16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6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전수보</a:t>
            </a:r>
            <a:r>
              <a:rPr kumimoji="0" lang="ko-KR" altLang="en-US" sz="16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고</a:t>
            </a:r>
            <a:r>
              <a:rPr kumimoji="0" lang="en-US" altLang="ko-KR" sz="16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)’</a:t>
            </a:r>
            <a:r>
              <a:rPr kumimoji="0" lang="ko-KR" altLang="en-US" sz="16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에 신청</a:t>
            </a:r>
            <a:endParaRPr kumimoji="0" lang="en-US" altLang="ko-KR" sz="1600" b="1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kumimoji="0" lang="en-US" altLang="ko-KR" sz="14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   - </a:t>
            </a:r>
            <a:r>
              <a:rPr kumimoji="0" lang="ko-KR" altLang="en-US" sz="14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 sz="14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ko-KR" altLang="en-US" sz="14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군</a:t>
            </a:r>
            <a:r>
              <a:rPr kumimoji="0" lang="en-US" altLang="ko-KR" sz="14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~</a:t>
            </a:r>
            <a:r>
              <a:rPr kumimoji="0" lang="ko-KR" altLang="en-US" sz="14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 sz="14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kumimoji="0" lang="ko-KR" altLang="en-US" sz="14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군감염병</a:t>
            </a:r>
            <a:r>
              <a:rPr kumimoji="0" lang="en-US" altLang="ko-KR" sz="14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4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결핵</a:t>
            </a:r>
            <a:r>
              <a:rPr kumimoji="0" lang="en-US" altLang="ko-KR" sz="14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kumimoji="0" lang="ko-KR" altLang="en-US" sz="14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인플루엔자</a:t>
            </a:r>
            <a:r>
              <a:rPr kumimoji="0" lang="en-US" altLang="ko-KR" sz="14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kumimoji="0" lang="ko-KR" altLang="en-US" sz="14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후천성면역결핍증 제외</a:t>
            </a:r>
            <a:r>
              <a:rPr kumimoji="0" lang="en-US" altLang="ko-KR" sz="14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kumimoji="0" lang="ko-KR" altLang="en-US" sz="14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신고를 위해서는</a:t>
            </a:r>
            <a:r>
              <a:rPr kumimoji="0" lang="en-US" altLang="ko-KR" sz="14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>
              <a:lnSpc>
                <a:spcPct val="150000"/>
              </a:lnSpc>
              <a:defRPr/>
            </a:pPr>
            <a:r>
              <a:rPr kumimoji="0" lang="en-US" altLang="ko-KR" sz="14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     </a:t>
            </a:r>
            <a:r>
              <a:rPr kumimoji="0" lang="ko-KR" altLang="en-US" sz="14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감염병감시 </a:t>
            </a:r>
            <a:r>
              <a:rPr kumimoji="0" lang="en-US" altLang="ko-KR" sz="14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User(</a:t>
            </a:r>
            <a:r>
              <a:rPr kumimoji="0" lang="ko-KR" altLang="en-US" sz="14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신고</a:t>
            </a:r>
            <a:r>
              <a:rPr kumimoji="0" lang="en-US" altLang="ko-KR" sz="14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14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에 신청 클릭</a:t>
            </a:r>
            <a:endParaRPr kumimoji="0" lang="en-US" altLang="ko-KR" sz="1400" b="1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kumimoji="0" lang="ko-KR" altLang="en-US" sz="16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▶ 감염병감시과의 권한 승인 후 이용</a:t>
            </a:r>
          </a:p>
        </p:txBody>
      </p:sp>
      <p:grpSp>
        <p:nvGrpSpPr>
          <p:cNvPr id="13316" name="그룹 7"/>
          <p:cNvGrpSpPr>
            <a:grpSpLocks/>
          </p:cNvGrpSpPr>
          <p:nvPr/>
        </p:nvGrpSpPr>
        <p:grpSpPr bwMode="auto">
          <a:xfrm>
            <a:off x="428625" y="3214688"/>
            <a:ext cx="2928938" cy="3143250"/>
            <a:chOff x="428625" y="3214688"/>
            <a:chExt cx="2928938" cy="3143250"/>
          </a:xfrm>
        </p:grpSpPr>
        <p:pic>
          <p:nvPicPr>
            <p:cNvPr id="13317" name="Picture 8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28625" y="3214688"/>
              <a:ext cx="2928938" cy="3143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직사각형 10"/>
            <p:cNvSpPr/>
            <p:nvPr/>
          </p:nvSpPr>
          <p:spPr>
            <a:xfrm>
              <a:off x="484188" y="4318000"/>
              <a:ext cx="1587500" cy="285750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/>
            </a:p>
          </p:txBody>
        </p:sp>
      </p:grpSp>
      <p:pic>
        <p:nvPicPr>
          <p:cNvPr id="1026" name="Picture 2" descr="D:\Desktop\제목 없음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7573" y="3645024"/>
            <a:ext cx="4810125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1757</TotalTime>
  <Words>286</Words>
  <Application>Microsoft Office PowerPoint</Application>
  <PresentationFormat>화면 슬라이드 쇼(4:3)</PresentationFormat>
  <Paragraphs>48</Paragraphs>
  <Slides>12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Office 테마</vt:lpstr>
      <vt:lpstr>감염병웹신고시스템 가입, 권한신청, 로그인 방법  - 의료기관 사용자용 -</vt:lpstr>
      <vt:lpstr>PowerPoint 프레젠테이션</vt:lpstr>
      <vt:lpstr>1.감염병웹신고 사용을 위한 절차</vt:lpstr>
      <vt:lpstr>2. 질병보건통합관리시스템(http://is.cdc.go.kr) 접속</vt:lpstr>
      <vt:lpstr>3. 사용자 가입하기</vt:lpstr>
      <vt:lpstr>3-1. 사용자 가입하기 - 기관유형선택</vt:lpstr>
      <vt:lpstr>PowerPoint 프레젠테이션</vt:lpstr>
      <vt:lpstr>PowerPoint 프레젠테이션</vt:lpstr>
      <vt:lpstr>PowerPoint 프레젠테이션</vt:lpstr>
      <vt:lpstr>4. 인증서 등록</vt:lpstr>
      <vt:lpstr>5. 로그인하기</vt:lpstr>
      <vt:lpstr>6. 권한신청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병의원 감염병 인터넷 신고 시스템 등록 및 사용법  - 병의원 사용자 용 -</dc:title>
  <dc:creator>성연희</dc:creator>
  <cp:lastModifiedBy>lucoms-g2sg</cp:lastModifiedBy>
  <cp:revision>194</cp:revision>
  <dcterms:created xsi:type="dcterms:W3CDTF">2010-12-22T00:52:48Z</dcterms:created>
  <dcterms:modified xsi:type="dcterms:W3CDTF">2017-01-09T02:41:51Z</dcterms:modified>
</cp:coreProperties>
</file>